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Roboto Medium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iXF2OAGX1H5uIfR/FF3C2/Uho4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Medium-bold.fntdata"/><Relationship Id="rId14" Type="http://schemas.openxmlformats.org/officeDocument/2006/relationships/slide" Target="slides/slide9.xml"/><Relationship Id="rId36" Type="http://schemas.openxmlformats.org/officeDocument/2006/relationships/font" Target="fonts/RobotoMedium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9209c79c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e9209c79c6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9209c79c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e9209c79c6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9209c79c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e9209c79c6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9209c79c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e9209c79c6_0_6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9209c79c6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e9209c79c6_0_6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9209c79c6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e9209c79c6_0_6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209c79c6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e9209c79c6_0_6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9209c79c6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e9209c79c6_0_7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9209c79c6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e9209c79c6_0_7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9209c79c6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e9209c79c6_0_7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9209c79c6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e9209c79c6_0_7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209c79c6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e9209c79c6_0_7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e9209c79c6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e9209c79c6_0_7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e9209c79c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e9209c79c6_0_6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9209c79c6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e9209c79c6_0_8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9209c79c6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e9209c79c6_0_6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9209c79c6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e9209c79c6_0_8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9209c79c6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e9209c79c6_0_6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e9209c79c6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e9209c79c6_0_8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9209c79c6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e9209c79c6_0_6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9209c79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e9209c79c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209c79c6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e9209c79c6_0_8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9209c79c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e9209c79c6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9209c79c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e9209c79c6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9209c79c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e9209c79c6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6000"/>
              <a:buFont typeface="Roboto Medium"/>
              <a:buNone/>
            </a:pPr>
            <a:r>
              <a:rPr b="1" lang="es-ES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FUNDAMENTOS DE DISEÑO DE PATRONES</a:t>
            </a:r>
            <a:endParaRPr b="1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1524000" y="4154931"/>
            <a:ext cx="9144000" cy="948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s-ES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JUAN MARCOS ALTAMIRANO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</a:pPr>
            <a:r>
              <a:rPr lang="es-ES">
                <a:solidFill>
                  <a:srgbClr val="F2F2F2"/>
                </a:solidFill>
                <a:latin typeface="Roboto Medium"/>
                <a:ea typeface="Roboto Medium"/>
                <a:cs typeface="Roboto Medium"/>
                <a:sym typeface="Roboto Medium"/>
              </a:rPr>
              <a:t>RONY HANCCO CARPIO</a:t>
            </a:r>
            <a:endParaRPr>
              <a:solidFill>
                <a:srgbClr val="F2F2F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995" y="319427"/>
            <a:ext cx="2886009" cy="192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9209c79c6_0_40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Principio de diseño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92" name="Google Shape;192;ge9209c79c6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e9209c79c6_0_40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Principio de diseño</a:t>
            </a:r>
            <a:endParaRPr/>
          </a:p>
        </p:txBody>
      </p:sp>
      <p:sp>
        <p:nvSpPr>
          <p:cNvPr id="194" name="Google Shape;194;ge9209c79c6_0_40"/>
          <p:cNvSpPr txBox="1"/>
          <p:nvPr/>
        </p:nvSpPr>
        <p:spPr>
          <a:xfrm>
            <a:off x="1143025" y="3131200"/>
            <a:ext cx="3089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Favorece la composición sobre la herencia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9209c79c6_0_60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Principio SOLID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0" name="Google Shape;200;ge9209c79c6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e9209c79c6_0_60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Principio SOLID</a:t>
            </a:r>
            <a:endParaRPr/>
          </a:p>
        </p:txBody>
      </p:sp>
      <p:sp>
        <p:nvSpPr>
          <p:cNvPr id="202" name="Google Shape;202;ge9209c79c6_0_60"/>
          <p:cNvSpPr txBox="1"/>
          <p:nvPr/>
        </p:nvSpPr>
        <p:spPr>
          <a:xfrm>
            <a:off x="967975" y="1586625"/>
            <a:ext cx="1050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SOLID es una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mnemotecnia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definido por Robert Martin. En su libro “Desarrollo ágil de software: principios, patrones y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prácticas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e9209c79c6_0_60"/>
          <p:cNvSpPr txBox="1"/>
          <p:nvPr/>
        </p:nvSpPr>
        <p:spPr>
          <a:xfrm>
            <a:off x="1111050" y="2395075"/>
            <a:ext cx="9969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ingle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Responsibility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Principle: Principio de responsabilidad unica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e9209c79c6_0_60"/>
          <p:cNvSpPr txBox="1"/>
          <p:nvPr/>
        </p:nvSpPr>
        <p:spPr>
          <a:xfrm>
            <a:off x="1111050" y="3146688"/>
            <a:ext cx="996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 / Closed Principle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Principio abierto cerrado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e9209c79c6_0_60"/>
          <p:cNvSpPr txBox="1"/>
          <p:nvPr/>
        </p:nvSpPr>
        <p:spPr>
          <a:xfrm>
            <a:off x="1111050" y="3772188"/>
            <a:ext cx="996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iskov Substitution Principle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Principio de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sustitución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Liskov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e9209c79c6_0_60"/>
          <p:cNvSpPr txBox="1"/>
          <p:nvPr/>
        </p:nvSpPr>
        <p:spPr>
          <a:xfrm>
            <a:off x="1111050" y="4505900"/>
            <a:ext cx="996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nterface Segregation Principle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Principio de Segregación de la Interfaz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e9209c79c6_0_60"/>
          <p:cNvSpPr txBox="1"/>
          <p:nvPr/>
        </p:nvSpPr>
        <p:spPr>
          <a:xfrm>
            <a:off x="1111050" y="5306300"/>
            <a:ext cx="996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ependency Inversion Principle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Principio de Inversión de Dependencias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9209c79c6_0_82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</a:t>
            </a:r>
            <a:endParaRPr/>
          </a:p>
        </p:txBody>
      </p:sp>
      <p:pic>
        <p:nvPicPr>
          <p:cNvPr id="213" name="Google Shape;213;ge9209c79c6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e9209c79c6_0_82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</a:t>
            </a: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 de patrones</a:t>
            </a:r>
            <a:endParaRPr/>
          </a:p>
        </p:txBody>
      </p:sp>
      <p:sp>
        <p:nvSpPr>
          <p:cNvPr id="215" name="Google Shape;215;ge9209c79c6_0_82"/>
          <p:cNvSpPr txBox="1"/>
          <p:nvPr/>
        </p:nvSpPr>
        <p:spPr>
          <a:xfrm>
            <a:off x="3408425" y="14671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 funcionamiento los patrones se han dividido en 3 grupos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e9209c79c6_0_82"/>
          <p:cNvSpPr txBox="1"/>
          <p:nvPr/>
        </p:nvSpPr>
        <p:spPr>
          <a:xfrm>
            <a:off x="823825" y="2521625"/>
            <a:ext cx="1012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creacionales: Brindan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mecanismos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la creación de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objetos.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e9209c79c6_0_82"/>
          <p:cNvSpPr txBox="1"/>
          <p:nvPr/>
        </p:nvSpPr>
        <p:spPr>
          <a:xfrm>
            <a:off x="823825" y="3197963"/>
            <a:ext cx="1012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estructurales: Brindan mecanismo para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ensamblar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objetos y clases en estructuras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grandes.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e9209c79c6_0_82"/>
          <p:cNvSpPr txBox="1"/>
          <p:nvPr/>
        </p:nvSpPr>
        <p:spPr>
          <a:xfrm>
            <a:off x="823825" y="4182100"/>
            <a:ext cx="1012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 de comportamiento: Estos patrones tratan con algoritmos y la asignación de responsabilidades entre objetos.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9209c79c6_0_609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4" name="Google Shape;224;ge9209c79c6_0_6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e9209c79c6_0_609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Factory methods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6" name="Google Shape;226;ge9209c79c6_0_609"/>
          <p:cNvSpPr txBox="1"/>
          <p:nvPr/>
        </p:nvSpPr>
        <p:spPr>
          <a:xfrm>
            <a:off x="3408425" y="14671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llamado: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fábrica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constructor virtual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ge9209c79c6_0_6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200" y="2070950"/>
            <a:ext cx="5828251" cy="37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e9209c79c6_0_609"/>
          <p:cNvSpPr txBox="1"/>
          <p:nvPr/>
        </p:nvSpPr>
        <p:spPr>
          <a:xfrm>
            <a:off x="7341975" y="3071475"/>
            <a:ext cx="4384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Brinda una interfaz para crear objetos en una superclase, mientras que las subclases definen el tipo de objeto que se creará. 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e9209c79c6_0_656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4" name="Google Shape;234;ge9209c79c6_0_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e9209c79c6_0_656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Factory methods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ge9209c79c6_0_656"/>
          <p:cNvSpPr txBox="1"/>
          <p:nvPr/>
        </p:nvSpPr>
        <p:spPr>
          <a:xfrm>
            <a:off x="1287200" y="19185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Aplicativo: Emulador de juegos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ge9209c79c6_0_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425" y="545925"/>
            <a:ext cx="2224199" cy="14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e9209c79c6_0_6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1751" y="2849251"/>
            <a:ext cx="2555776" cy="255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e9209c79c6_0_656"/>
          <p:cNvSpPr/>
          <p:nvPr/>
        </p:nvSpPr>
        <p:spPr>
          <a:xfrm>
            <a:off x="5460263" y="3967538"/>
            <a:ext cx="18684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ge9209c79c6_0_6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4950" y="2453650"/>
            <a:ext cx="2636225" cy="32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209c79c6_0_680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6" name="Google Shape;246;ge9209c79c6_0_6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e9209c79c6_0_680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Factory methods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8" name="Google Shape;248;ge9209c79c6_0_680"/>
          <p:cNvSpPr txBox="1"/>
          <p:nvPr/>
        </p:nvSpPr>
        <p:spPr>
          <a:xfrm>
            <a:off x="1287200" y="19185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Aplicativo: Emulador de juegos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ge9209c79c6_0_6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425" y="545925"/>
            <a:ext cx="2224199" cy="14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e9209c79c6_0_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400" y="3171325"/>
            <a:ext cx="3356900" cy="18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e9209c79c6_0_680"/>
          <p:cNvSpPr/>
          <p:nvPr/>
        </p:nvSpPr>
        <p:spPr>
          <a:xfrm>
            <a:off x="5336688" y="3958400"/>
            <a:ext cx="18684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ge9209c79c6_0_6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6250" y="2424817"/>
            <a:ext cx="2395400" cy="3386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9209c79c6_0_695"/>
          <p:cNvSpPr txBox="1"/>
          <p:nvPr/>
        </p:nvSpPr>
        <p:spPr>
          <a:xfrm>
            <a:off x="6865300" y="782575"/>
            <a:ext cx="3892500" cy="55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Mando {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Mario </a:t>
            </a:r>
            <a:r>
              <a:rPr lang="es-ES" sz="13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mario 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Mario()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public void </a:t>
            </a:r>
            <a:r>
              <a:rPr lang="es-ES" sz="13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ES" sz="13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mario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.lookUp()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s-ES" sz="13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down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ES" sz="13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mario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.lookDown()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s-ES" sz="13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left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ES" sz="13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mario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.walkLeft()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s-ES" sz="13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right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ES" sz="13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mario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.walkRight()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s-ES" sz="13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ES" sz="13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mario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.run()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s-ES" sz="130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ES" sz="1300">
                <a:solidFill>
                  <a:srgbClr val="9876AA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mario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.jump()</a:t>
            </a: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8" name="Google Shape;258;ge9209c79c6_0_6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800" y="1003804"/>
            <a:ext cx="3489576" cy="49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9209c79c6_0_709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4" name="Google Shape;264;ge9209c79c6_0_7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e9209c79c6_0_709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Factory methods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6" name="Google Shape;266;ge9209c79c6_0_709"/>
          <p:cNvSpPr txBox="1"/>
          <p:nvPr/>
        </p:nvSpPr>
        <p:spPr>
          <a:xfrm>
            <a:off x="1287200" y="19185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Aplicativo: Emulador de juegos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ge9209c79c6_0_7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425" y="545925"/>
            <a:ext cx="2224199" cy="14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e9209c79c6_0_709"/>
          <p:cNvSpPr/>
          <p:nvPr/>
        </p:nvSpPr>
        <p:spPr>
          <a:xfrm>
            <a:off x="4714925" y="4001725"/>
            <a:ext cx="5796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ge9209c79c6_0_7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075" y="2903350"/>
            <a:ext cx="3750300" cy="251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e9209c79c6_0_709"/>
          <p:cNvSpPr txBox="1"/>
          <p:nvPr/>
        </p:nvSpPr>
        <p:spPr>
          <a:xfrm>
            <a:off x="5390600" y="2762063"/>
            <a:ext cx="6724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s-ES" sz="19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app {</a:t>
            </a:r>
            <a:endParaRPr sz="19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9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s-ES" sz="1950">
                <a:solidFill>
                  <a:srgbClr val="FFC66D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s-ES" sz="19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(String[] args) {</a:t>
            </a:r>
            <a:endParaRPr sz="19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Mando mando = </a:t>
            </a:r>
            <a:r>
              <a:rPr lang="es-ES" sz="19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s-ES" sz="19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Mando()</a:t>
            </a:r>
            <a:r>
              <a:rPr lang="es-ES" sz="19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9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ES" sz="19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mando.up()</a:t>
            </a:r>
            <a:r>
              <a:rPr lang="es-ES" sz="19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9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s-ES" sz="19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mando.b()</a:t>
            </a:r>
            <a:r>
              <a:rPr lang="es-ES" sz="19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950">
              <a:solidFill>
                <a:srgbClr val="CC783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50">
                <a:solidFill>
                  <a:srgbClr val="CC7832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s-ES" sz="19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950">
                <a:solidFill>
                  <a:srgbClr val="A9B7C6"/>
                </a:solidFill>
                <a:highlight>
                  <a:srgbClr val="2B2B2B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5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9209c79c6_0_724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76" name="Google Shape;276;ge9209c79c6_0_7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e9209c79c6_0_724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Factory methods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8" name="Google Shape;278;ge9209c79c6_0_724"/>
          <p:cNvSpPr txBox="1"/>
          <p:nvPr/>
        </p:nvSpPr>
        <p:spPr>
          <a:xfrm>
            <a:off x="1287200" y="19185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Aplicativo: Emulador de juegos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ge9209c79c6_0_7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425" y="545925"/>
            <a:ext cx="2224199" cy="14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e9209c79c6_0_724"/>
          <p:cNvSpPr/>
          <p:nvPr/>
        </p:nvSpPr>
        <p:spPr>
          <a:xfrm>
            <a:off x="5471375" y="3929625"/>
            <a:ext cx="5796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e9209c79c6_0_724"/>
          <p:cNvSpPr txBox="1"/>
          <p:nvPr/>
        </p:nvSpPr>
        <p:spPr>
          <a:xfrm>
            <a:off x="1287200" y="2487288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Requerimiento: Implementar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juegos de mario.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ge9209c79c6_0_7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6400" y="3507450"/>
            <a:ext cx="3356900" cy="18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e9209c79c6_0_7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77975" y="2699225"/>
            <a:ext cx="1546101" cy="209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e9209c79c6_0_7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6125" y="2699223"/>
            <a:ext cx="1628228" cy="23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e9209c79c6_0_7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16101" y="3860097"/>
            <a:ext cx="1546101" cy="220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9209c79c6_0_741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91" name="Google Shape;291;ge9209c79c6_0_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ge9209c79c6_0_741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Factory methods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3" name="Google Shape;293;ge9209c79c6_0_741"/>
          <p:cNvSpPr txBox="1"/>
          <p:nvPr/>
        </p:nvSpPr>
        <p:spPr>
          <a:xfrm>
            <a:off x="1287200" y="19185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Aplicativo: Emulador de juegos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ge9209c79c6_0_7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425" y="545925"/>
            <a:ext cx="2224199" cy="14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e9209c79c6_0_741"/>
          <p:cNvSpPr/>
          <p:nvPr/>
        </p:nvSpPr>
        <p:spPr>
          <a:xfrm>
            <a:off x="5471375" y="3929625"/>
            <a:ext cx="5796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e9209c79c6_0_741"/>
          <p:cNvSpPr txBox="1"/>
          <p:nvPr/>
        </p:nvSpPr>
        <p:spPr>
          <a:xfrm>
            <a:off x="1287200" y="2487288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Requerimiento: Implementar más juegos de mario.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ge9209c79c6_0_7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4850" y="3056050"/>
            <a:ext cx="1546101" cy="209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e9209c79c6_0_7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525" y="2936248"/>
            <a:ext cx="1628228" cy="23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e9209c79c6_0_7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9701" y="3839522"/>
            <a:ext cx="1546101" cy="220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e9209c79c6_0_741"/>
          <p:cNvSpPr txBox="1"/>
          <p:nvPr/>
        </p:nvSpPr>
        <p:spPr>
          <a:xfrm>
            <a:off x="7280200" y="3241200"/>
            <a:ext cx="3562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toda el control de mario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dependiendo del mando, tengo que modificar el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mando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cada nuevo juego de Mario que quiero jugar.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n que contiene puerta, vistiendo, verde, edificio&#10;&#10;Descripción generada automáticamente" id="104" name="Google Shape;104;p2"/>
          <p:cNvPicPr preferRelativeResize="0"/>
          <p:nvPr/>
        </p:nvPicPr>
        <p:blipFill rotWithShape="1">
          <a:blip r:embed="rId3">
            <a:alphaModFix/>
          </a:blip>
          <a:srcRect b="-1" l="0" r="15666" t="2964"/>
          <a:stretch/>
        </p:blipFill>
        <p:spPr>
          <a:xfrm>
            <a:off x="5936343" y="10"/>
            <a:ext cx="6255656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>
            <p:ph type="title"/>
          </p:nvPr>
        </p:nvSpPr>
        <p:spPr>
          <a:xfrm>
            <a:off x="371094" y="1161288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Agenda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" name="Google Shape;107;p2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"/>
          <p:cNvSpPr txBox="1"/>
          <p:nvPr>
            <p:ph idx="1" type="body"/>
          </p:nvPr>
        </p:nvSpPr>
        <p:spPr>
          <a:xfrm>
            <a:off x="371094" y="2718054"/>
            <a:ext cx="4607306" cy="3207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B081"/>
              </a:buClr>
              <a:buSzPts val="1700"/>
              <a:buNone/>
            </a:pPr>
            <a:r>
              <a:rPr lang="es-ES" sz="1700">
                <a:solidFill>
                  <a:srgbClr val="F4B081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Conceptos previos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4B081"/>
              </a:buClr>
              <a:buSzPts val="1700"/>
              <a:buNone/>
            </a:pPr>
            <a:r>
              <a:rPr lang="es-ES" sz="1700">
                <a:solidFill>
                  <a:srgbClr val="F4B08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Definición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4B081"/>
              </a:buClr>
              <a:buSzPts val="1700"/>
              <a:buNone/>
            </a:pPr>
            <a:r>
              <a:rPr lang="es-ES" sz="1700">
                <a:solidFill>
                  <a:srgbClr val="F4B081"/>
                </a:solidFill>
                <a:latin typeface="Roboto Medium"/>
                <a:ea typeface="Roboto Medium"/>
                <a:cs typeface="Roboto Medium"/>
                <a:sym typeface="Roboto Medium"/>
              </a:rPr>
              <a:t>Elementos de un patrón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4B081"/>
              </a:buClr>
              <a:buSzPts val="1700"/>
              <a:buNone/>
            </a:pPr>
            <a:r>
              <a:rPr lang="es-ES" sz="1700">
                <a:solidFill>
                  <a:srgbClr val="F4B08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Clasificación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B081"/>
              </a:buClr>
              <a:buSzPts val="1700"/>
              <a:buNone/>
            </a:pPr>
            <a:r>
              <a:rPr lang="es-ES" sz="1700">
                <a:solidFill>
                  <a:srgbClr val="F4B08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Patrones creacionales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B081"/>
              </a:buClr>
              <a:buSzPts val="1700"/>
              <a:buNone/>
            </a:pPr>
            <a:r>
              <a:rPr lang="es-ES" sz="1700">
                <a:solidFill>
                  <a:srgbClr val="F4B08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Patrones estructurales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4B081"/>
              </a:buClr>
              <a:buSzPts val="1700"/>
              <a:buNone/>
            </a:pPr>
            <a:r>
              <a:rPr lang="es-ES" sz="1700">
                <a:solidFill>
                  <a:srgbClr val="F4B08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Patrones de comportamiento</a:t>
            </a:r>
            <a:endParaRPr sz="1700">
              <a:solidFill>
                <a:srgbClr val="F4B08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e9209c79c6_0_756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6" name="Google Shape;306;ge9209c79c6_0_7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e9209c79c6_0_756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Factory methods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8" name="Google Shape;308;ge9209c79c6_0_756"/>
          <p:cNvSpPr txBox="1"/>
          <p:nvPr/>
        </p:nvSpPr>
        <p:spPr>
          <a:xfrm>
            <a:off x="1287200" y="19185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Aplicativo: Emulador de juegos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e9209c79c6_0_7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425" y="545925"/>
            <a:ext cx="2224199" cy="14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e9209c79c6_0_756"/>
          <p:cNvSpPr/>
          <p:nvPr/>
        </p:nvSpPr>
        <p:spPr>
          <a:xfrm>
            <a:off x="5471375" y="3929625"/>
            <a:ext cx="5796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e9209c79c6_0_756"/>
          <p:cNvSpPr txBox="1"/>
          <p:nvPr/>
        </p:nvSpPr>
        <p:spPr>
          <a:xfrm>
            <a:off x="1287200" y="2487288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Requerimiento: Implementar más juegos de mario.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e9209c79c6_0_756"/>
          <p:cNvSpPr txBox="1"/>
          <p:nvPr/>
        </p:nvSpPr>
        <p:spPr>
          <a:xfrm>
            <a:off x="1565200" y="3447150"/>
            <a:ext cx="3562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toda el control de Mario depende del mando, tengo que crear nuevo Marios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según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juego y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modificar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 comportamiento.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e9209c79c6_0_756"/>
          <p:cNvSpPr txBox="1"/>
          <p:nvPr/>
        </p:nvSpPr>
        <p:spPr>
          <a:xfrm>
            <a:off x="6804450" y="3535125"/>
            <a:ext cx="3562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estaría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dando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responsabilidad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mando de lo que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debería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9209c79c6_0_771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9" name="Google Shape;319;ge9209c79c6_0_7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e9209c79c6_0_771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Factory methods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1" name="Google Shape;321;ge9209c79c6_0_771"/>
          <p:cNvSpPr txBox="1"/>
          <p:nvPr/>
        </p:nvSpPr>
        <p:spPr>
          <a:xfrm>
            <a:off x="1287200" y="19185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Aplicativo: Emulador de juegos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Google Shape;322;ge9209c79c6_0_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425" y="545925"/>
            <a:ext cx="2224199" cy="14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e9209c79c6_0_771"/>
          <p:cNvSpPr txBox="1"/>
          <p:nvPr/>
        </p:nvSpPr>
        <p:spPr>
          <a:xfrm>
            <a:off x="1287200" y="2487288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Requerimiento: Implementar más juegos de mario.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ge9209c79c6_0_771"/>
          <p:cNvSpPr txBox="1"/>
          <p:nvPr/>
        </p:nvSpPr>
        <p:spPr>
          <a:xfrm>
            <a:off x="1357225" y="3056038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Solución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Implementar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patrón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Factory methods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209c79c6_0_786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0" name="Google Shape;330;ge9209c79c6_0_7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e9209c79c6_0_786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Factory methods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2" name="Google Shape;332;ge9209c79c6_0_7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4425" y="545925"/>
            <a:ext cx="2224199" cy="141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e9209c79c6_0_7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9400" y="1777750"/>
            <a:ext cx="7591124" cy="42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9209c79c6_0_620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9" name="Google Shape;339;ge9209c79c6_0_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e9209c79c6_0_620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Abstract Factory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1" name="Google Shape;341;ge9209c79c6_0_620"/>
          <p:cNvSpPr txBox="1"/>
          <p:nvPr/>
        </p:nvSpPr>
        <p:spPr>
          <a:xfrm>
            <a:off x="4005675" y="13543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 llamado: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Fábrica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abstracta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ge9209c79c6_0_6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900" y="1945140"/>
            <a:ext cx="6098050" cy="41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e9209c79c6_0_620"/>
          <p:cNvSpPr txBox="1"/>
          <p:nvPr/>
        </p:nvSpPr>
        <p:spPr>
          <a:xfrm>
            <a:off x="7259600" y="3236700"/>
            <a:ext cx="451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Permite producir familias de objetos relacionados sin especificar sus clases concretas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9209c79c6_0_805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49" name="Google Shape;349;ge9209c79c6_0_8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e9209c79c6_0_805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Abstract Factory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51" name="Google Shape;351;ge9209c79c6_0_8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150" y="1380400"/>
            <a:ext cx="7117575" cy="47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e9209c79c6_0_8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4125" y="457356"/>
            <a:ext cx="2090325" cy="140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209c79c6_0_629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58" name="Google Shape;358;ge9209c79c6_0_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e9209c79c6_0_629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Builder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0" name="Google Shape;360;ge9209c79c6_0_629"/>
          <p:cNvSpPr txBox="1"/>
          <p:nvPr/>
        </p:nvSpPr>
        <p:spPr>
          <a:xfrm>
            <a:off x="4005675" y="13543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 llamado: Constructor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ge9209c79c6_0_6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810" y="2055750"/>
            <a:ext cx="6263712" cy="399863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e9209c79c6_0_629"/>
          <p:cNvSpPr txBox="1"/>
          <p:nvPr/>
        </p:nvSpPr>
        <p:spPr>
          <a:xfrm>
            <a:off x="0" y="0"/>
            <a:ext cx="3000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	 	 	 	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70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e9209c79c6_0_629"/>
          <p:cNvSpPr txBox="1"/>
          <p:nvPr/>
        </p:nvSpPr>
        <p:spPr>
          <a:xfrm>
            <a:off x="7434675" y="2330550"/>
            <a:ext cx="439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Permite construir objetos complejos paso a paso. Este patrón nos permite producir distintos tipos y representaciones de un objeto empleando el mismo código de construcción.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9209c79c6_0_828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9" name="Google Shape;369;ge9209c79c6_0_8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e9209c79c6_0_828"/>
          <p:cNvSpPr txBox="1"/>
          <p:nvPr/>
        </p:nvSpPr>
        <p:spPr>
          <a:xfrm>
            <a:off x="172995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Builder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1" name="Google Shape;371;ge9209c79c6_0_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3701" y="396700"/>
            <a:ext cx="2395401" cy="152917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e9209c79c6_0_828"/>
          <p:cNvSpPr txBox="1"/>
          <p:nvPr/>
        </p:nvSpPr>
        <p:spPr>
          <a:xfrm>
            <a:off x="0" y="0"/>
            <a:ext cx="30000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	 	 	 	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2000"/>
              </a:spcBef>
              <a:spcAft>
                <a:spcPts val="70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ge9209c79c6_0_8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350" y="396700"/>
            <a:ext cx="4676249" cy="57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9209c79c6_0_638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9" name="Google Shape;379;ge9209c79c6_0_6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e9209c79c6_0_638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Prototype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1" name="Google Shape;381;ge9209c79c6_0_638"/>
          <p:cNvSpPr txBox="1"/>
          <p:nvPr/>
        </p:nvSpPr>
        <p:spPr>
          <a:xfrm>
            <a:off x="4005675" y="13543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 llamado: Prototipo, clon, clonador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ge9209c79c6_0_6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335" y="1999350"/>
            <a:ext cx="6458684" cy="399863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e9209c79c6_0_638"/>
          <p:cNvSpPr txBox="1"/>
          <p:nvPr/>
        </p:nvSpPr>
        <p:spPr>
          <a:xfrm>
            <a:off x="7578825" y="3370525"/>
            <a:ext cx="428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Permite copiar objetos existentes sin que el código dependa de sus clases.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9209c79c6_0_841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9" name="Google Shape;389;ge9209c79c6_0_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e9209c79c6_0_841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Prototype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1" name="Google Shape;391;ge9209c79c6_0_8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774" y="1300676"/>
            <a:ext cx="6510750" cy="49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9209c79c6_0_647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97" name="Google Shape;397;ge9209c79c6_0_6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e9209c79c6_0_647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Singleton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9" name="Google Shape;399;ge9209c79c6_0_647"/>
          <p:cNvSpPr txBox="1"/>
          <p:nvPr/>
        </p:nvSpPr>
        <p:spPr>
          <a:xfrm>
            <a:off x="4005675" y="1354350"/>
            <a:ext cx="6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También llamado: Instancia única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ge9209c79c6_0_6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10" y="1999350"/>
            <a:ext cx="6409703" cy="399863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e9209c79c6_0_647"/>
          <p:cNvSpPr txBox="1"/>
          <p:nvPr/>
        </p:nvSpPr>
        <p:spPr>
          <a:xfrm>
            <a:off x="7547900" y="3123425"/>
            <a:ext cx="4293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Permite asegurarnos de que una clase tenga una única instancia a la vez que proporciona un punto de acceso global a dicha instancia.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9209c79c6_0_0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Conceptos previos</a:t>
            </a:r>
            <a:endParaRPr/>
          </a:p>
        </p:txBody>
      </p:sp>
      <p:pic>
        <p:nvPicPr>
          <p:cNvPr id="116" name="Google Shape;116;ge9209c79c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e9209c79c6_0_0"/>
          <p:cNvSpPr txBox="1"/>
          <p:nvPr/>
        </p:nvSpPr>
        <p:spPr>
          <a:xfrm>
            <a:off x="1524000" y="362815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Clase y objeto</a:t>
            </a:r>
            <a:endParaRPr/>
          </a:p>
        </p:txBody>
      </p:sp>
      <p:pic>
        <p:nvPicPr>
          <p:cNvPr id="118" name="Google Shape;118;ge9209c79c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338" y="2131400"/>
            <a:ext cx="1983375" cy="20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e9209c79c6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4950" y="1747837"/>
            <a:ext cx="1868294" cy="2635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e9209c79c6_0_0"/>
          <p:cNvSpPr txBox="1"/>
          <p:nvPr/>
        </p:nvSpPr>
        <p:spPr>
          <a:xfrm>
            <a:off x="741525" y="4809450"/>
            <a:ext cx="1983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Gatos reales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e9209c79c6_0_0"/>
          <p:cNvSpPr txBox="1"/>
          <p:nvPr/>
        </p:nvSpPr>
        <p:spPr>
          <a:xfrm>
            <a:off x="4789959" y="4582500"/>
            <a:ext cx="269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Representación de un </a:t>
            </a:r>
            <a:r>
              <a:rPr lang="es-E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Gato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e9209c79c6_0_0"/>
          <p:cNvSpPr txBox="1"/>
          <p:nvPr/>
        </p:nvSpPr>
        <p:spPr>
          <a:xfrm>
            <a:off x="9349950" y="4809450"/>
            <a:ext cx="2244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Objeto </a:t>
            </a:r>
            <a:r>
              <a:rPr lang="es-E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Gato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ge9209c79c6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625" y="2314600"/>
            <a:ext cx="1125225" cy="11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e9209c79c6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0" y="3567825"/>
            <a:ext cx="1125225" cy="108000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e9209c79c6_0_0"/>
          <p:cNvSpPr txBox="1"/>
          <p:nvPr/>
        </p:nvSpPr>
        <p:spPr>
          <a:xfrm>
            <a:off x="2724825" y="2893963"/>
            <a:ext cx="2512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Abstracción</a:t>
            </a:r>
            <a:endParaRPr/>
          </a:p>
        </p:txBody>
      </p:sp>
      <p:sp>
        <p:nvSpPr>
          <p:cNvPr id="126" name="Google Shape;126;ge9209c79c6_0_0"/>
          <p:cNvSpPr txBox="1"/>
          <p:nvPr/>
        </p:nvSpPr>
        <p:spPr>
          <a:xfrm>
            <a:off x="7155875" y="2893975"/>
            <a:ext cx="2244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Instancia</a:t>
            </a:r>
            <a:endParaRPr/>
          </a:p>
        </p:txBody>
      </p:sp>
      <p:sp>
        <p:nvSpPr>
          <p:cNvPr id="127" name="Google Shape;127;ge9209c79c6_0_0"/>
          <p:cNvSpPr/>
          <p:nvPr/>
        </p:nvSpPr>
        <p:spPr>
          <a:xfrm>
            <a:off x="3046875" y="3452875"/>
            <a:ext cx="18684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e9209c79c6_0_0"/>
          <p:cNvSpPr/>
          <p:nvPr/>
        </p:nvSpPr>
        <p:spPr>
          <a:xfrm>
            <a:off x="7342913" y="3452875"/>
            <a:ext cx="18684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9209c79c6_0_853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Catálogo de patrones - Creacionales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7" name="Google Shape;407;ge9209c79c6_0_8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e9209c79c6_0_853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Singleton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09" name="Google Shape;409;ge9209c79c6_0_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4260" y="1290340"/>
            <a:ext cx="6594503" cy="464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"/>
          <p:cNvSpPr txBox="1"/>
          <p:nvPr>
            <p:ph type="title"/>
          </p:nvPr>
        </p:nvSpPr>
        <p:spPr>
          <a:xfrm>
            <a:off x="5834742" y="6150386"/>
            <a:ext cx="6197601" cy="5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Conceptos previos</a:t>
            </a:r>
            <a:endParaRPr/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1524000" y="362815"/>
            <a:ext cx="10508343" cy="5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b="0" i="0" lang="es-ES" sz="2800" u="none" cap="none" strike="noStrike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Herencia</a:t>
            </a:r>
            <a:endParaRPr/>
          </a:p>
        </p:txBody>
      </p:sp>
      <p:pic>
        <p:nvPicPr>
          <p:cNvPr id="136" name="Google Shape;13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999" y="4725773"/>
            <a:ext cx="1440076" cy="13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4825" y="1163575"/>
            <a:ext cx="7289860" cy="32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 txBox="1"/>
          <p:nvPr/>
        </p:nvSpPr>
        <p:spPr>
          <a:xfrm>
            <a:off x="3565525" y="5179088"/>
            <a:ext cx="359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Reutilizar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código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ya existente.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 txBox="1"/>
          <p:nvPr>
            <p:ph type="title"/>
          </p:nvPr>
        </p:nvSpPr>
        <p:spPr>
          <a:xfrm>
            <a:off x="5834742" y="6150386"/>
            <a:ext cx="6197601" cy="5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Conceptos previos</a:t>
            </a:r>
            <a:endParaRPr/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4"/>
          <p:cNvSpPr txBox="1"/>
          <p:nvPr/>
        </p:nvSpPr>
        <p:spPr>
          <a:xfrm>
            <a:off x="1524000" y="362815"/>
            <a:ext cx="10508343" cy="5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b="0" i="0" lang="es-ES" sz="2800" u="none" cap="none" strike="noStrike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Encapsulamiento</a:t>
            </a:r>
            <a:endParaRPr/>
          </a:p>
        </p:txBody>
      </p:sp>
      <p:pic>
        <p:nvPicPr>
          <p:cNvPr id="146" name="Google Shape;14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453" y="4808825"/>
            <a:ext cx="1442949" cy="148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 txBox="1"/>
          <p:nvPr/>
        </p:nvSpPr>
        <p:spPr>
          <a:xfrm>
            <a:off x="3345425" y="5306750"/>
            <a:ext cx="6865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Proteger elementos para no se manipulados de forma directa y arbitraria.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1938" y="1770485"/>
            <a:ext cx="3583226" cy="2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3" y="1929447"/>
            <a:ext cx="3484525" cy="2313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"/>
          <p:cNvSpPr/>
          <p:nvPr/>
        </p:nvSpPr>
        <p:spPr>
          <a:xfrm>
            <a:off x="5141038" y="2999800"/>
            <a:ext cx="1868400" cy="31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/>
          <p:nvPr>
            <p:ph type="title"/>
          </p:nvPr>
        </p:nvSpPr>
        <p:spPr>
          <a:xfrm>
            <a:off x="5834742" y="6150386"/>
            <a:ext cx="6197601" cy="5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Conceptos previos</a:t>
            </a:r>
            <a:endParaRPr/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"/>
          <p:cNvSpPr txBox="1"/>
          <p:nvPr/>
        </p:nvSpPr>
        <p:spPr>
          <a:xfrm>
            <a:off x="1524000" y="362815"/>
            <a:ext cx="10508343" cy="5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b="0" i="0" lang="es-ES" sz="2800" u="none" cap="none" strike="noStrike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Polimorfismo</a:t>
            </a:r>
            <a:endParaRPr/>
          </a:p>
        </p:txBody>
      </p:sp>
      <p:pic>
        <p:nvPicPr>
          <p:cNvPr descr="Dibujo animado de una persona&#10;&#10;Descripción generada automáticamente con confianza baja" id="158" name="Google Shape;15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3448" y="2003100"/>
            <a:ext cx="4744500" cy="28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9209c79c6_0_21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Principio de diseño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4" name="Google Shape;164;ge9209c79c6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e9209c79c6_0_21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Principio de diseño</a:t>
            </a:r>
            <a:endParaRPr/>
          </a:p>
        </p:txBody>
      </p:sp>
      <p:sp>
        <p:nvSpPr>
          <p:cNvPr id="166" name="Google Shape;166;ge9209c79c6_0_21"/>
          <p:cNvSpPr txBox="1"/>
          <p:nvPr/>
        </p:nvSpPr>
        <p:spPr>
          <a:xfrm>
            <a:off x="679650" y="3450450"/>
            <a:ext cx="266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Encapsula lo que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e9209c79c6_0_21"/>
          <p:cNvSpPr txBox="1"/>
          <p:nvPr/>
        </p:nvSpPr>
        <p:spPr>
          <a:xfrm>
            <a:off x="3730250" y="1697025"/>
            <a:ext cx="312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Encapsula a nivel de </a:t>
            </a: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e9209c79c6_0_21"/>
          <p:cNvSpPr txBox="1"/>
          <p:nvPr/>
        </p:nvSpPr>
        <p:spPr>
          <a:xfrm>
            <a:off x="3730250" y="5590750"/>
            <a:ext cx="359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Encapsula a nivel de clase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9209c79c6_0_51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Principio de diseño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74" name="Google Shape;174;ge9209c79c6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e9209c79c6_0_51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Principio de diseño</a:t>
            </a:r>
            <a:endParaRPr/>
          </a:p>
        </p:txBody>
      </p:sp>
      <p:sp>
        <p:nvSpPr>
          <p:cNvPr id="176" name="Google Shape;176;ge9209c79c6_0_51"/>
          <p:cNvSpPr txBox="1"/>
          <p:nvPr/>
        </p:nvSpPr>
        <p:spPr>
          <a:xfrm>
            <a:off x="679650" y="3450450"/>
            <a:ext cx="266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Encapsula lo que varía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e9209c79c6_0_51"/>
          <p:cNvSpPr txBox="1"/>
          <p:nvPr/>
        </p:nvSpPr>
        <p:spPr>
          <a:xfrm>
            <a:off x="3730250" y="1697025"/>
            <a:ext cx="312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Encapsula a nivel de método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e9209c79c6_0_51"/>
          <p:cNvSpPr txBox="1"/>
          <p:nvPr/>
        </p:nvSpPr>
        <p:spPr>
          <a:xfrm>
            <a:off x="3730250" y="2491275"/>
            <a:ext cx="359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Encapsula a nivel de clase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62626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9209c79c6_0_31"/>
          <p:cNvSpPr txBox="1"/>
          <p:nvPr>
            <p:ph type="title"/>
          </p:nvPr>
        </p:nvSpPr>
        <p:spPr>
          <a:xfrm>
            <a:off x="5834742" y="6150386"/>
            <a:ext cx="6197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Principio de diseño</a:t>
            </a:r>
            <a:endParaRPr sz="2800">
              <a:solidFill>
                <a:srgbClr val="F3AF0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4" name="Google Shape;184;ge9209c79c6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7932" y="362815"/>
            <a:ext cx="2395417" cy="159694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e9209c79c6_0_31"/>
          <p:cNvSpPr txBox="1"/>
          <p:nvPr/>
        </p:nvSpPr>
        <p:spPr>
          <a:xfrm>
            <a:off x="1606400" y="640840"/>
            <a:ext cx="10508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3AF0F"/>
              </a:buClr>
              <a:buSzPts val="2800"/>
              <a:buFont typeface="Roboto Medium"/>
              <a:buNone/>
            </a:pPr>
            <a:r>
              <a:rPr lang="es-ES" sz="2800">
                <a:solidFill>
                  <a:srgbClr val="F3AF0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Principio de diseño</a:t>
            </a:r>
            <a:endParaRPr/>
          </a:p>
        </p:txBody>
      </p:sp>
      <p:sp>
        <p:nvSpPr>
          <p:cNvPr id="186" name="Google Shape;186;ge9209c79c6_0_31"/>
          <p:cNvSpPr txBox="1"/>
          <p:nvPr/>
        </p:nvSpPr>
        <p:spPr>
          <a:xfrm>
            <a:off x="1235700" y="3182700"/>
            <a:ext cx="266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 una interfaz no una implementación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2021-08-05T04:13:32Z</dcterms:created>
  <dc:creator>Rony Hancco</dc:creator>
</cp:coreProperties>
</file>